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3" r:id="rId10"/>
    <p:sldId id="266" r:id="rId11"/>
    <p:sldId id="294" r:id="rId12"/>
    <p:sldId id="269" r:id="rId13"/>
    <p:sldId id="268" r:id="rId14"/>
    <p:sldId id="290" r:id="rId15"/>
    <p:sldId id="272" r:id="rId16"/>
    <p:sldId id="273" r:id="rId17"/>
    <p:sldId id="275" r:id="rId18"/>
    <p:sldId id="267" r:id="rId19"/>
    <p:sldId id="274" r:id="rId20"/>
    <p:sldId id="276" r:id="rId21"/>
    <p:sldId id="278" r:id="rId22"/>
    <p:sldId id="279" r:id="rId23"/>
    <p:sldId id="298" r:id="rId24"/>
    <p:sldId id="280" r:id="rId25"/>
    <p:sldId id="281" r:id="rId26"/>
    <p:sldId id="283" r:id="rId27"/>
    <p:sldId id="282" r:id="rId28"/>
    <p:sldId id="300" r:id="rId29"/>
    <p:sldId id="284" r:id="rId30"/>
    <p:sldId id="299" r:id="rId31"/>
    <p:sldId id="293" r:id="rId32"/>
    <p:sldId id="286" r:id="rId33"/>
    <p:sldId id="288" r:id="rId34"/>
    <p:sldId id="289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99BD1-4082-472F-8A50-3825F81B5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109A4-9AF2-428D-BBF2-6EA57B4A9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F3143-692B-4D3A-A987-D41F2D66B0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FFA1B-7B91-4C1E-8B4A-83BC716C30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61686-0E45-4782-8229-8D7F8470F8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4CEF-99BF-4280-8F2E-43790BB2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C5F6D1-BACB-47B1-9B13-77C35706CDFF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9C23A-5734-4E59-A6C7-A68340B4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70AC-A004-4799-80A4-906CD394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10F91-0F1A-4CFF-9809-517151D62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20B6-E320-4677-92E9-A88F8153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53DF3D-3569-4016-A503-AB4D33DD7973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87CC-436B-4DB6-A083-D9A3664A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5687-508E-414D-B774-58A3BAED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891FDB2-37D6-4924-A223-1418DC9A3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31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8E57-D195-474E-849F-0A954E90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0DCB6-01D4-41D7-BDDB-4F6716512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439BA-FA94-448E-AB25-306D44FB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09A8-59DA-4D08-93A1-6B2F11BC37F5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8636-E42D-4A1F-9698-92535C79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DCDB-6243-47EF-B30E-B601BF3D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56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BBF8F-FFD1-4844-90F7-A4353E4A6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3E5CC-9CAB-4FE4-A02F-392637ACD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DE027-84DB-4186-AF81-E5922AF3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4D81-34B3-424F-AF38-394F7A8E1AEC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A771-232A-4B85-9E01-F3427CA0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883D-8974-4FAE-9B64-B92548CE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42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21EC-520A-4D35-A7E6-B5C10790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66DB-87B1-46F7-B4A0-7640095F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FE8A-77B9-4FDD-9A7F-EEC15679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F13D70E6-030D-484E-833E-F39A5F49C3E7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6F3D-10A8-43E6-83A7-68DF36D0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FD0E-ECFA-45BF-ACB5-446C50A0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891FDB2-37D6-4924-A223-1418DC9A3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41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5716-B522-4B54-8C67-B743AC6F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1063-0417-40D2-BD77-2BA85533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437E1-DB0B-4A31-BCB7-9928B42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44E4-CE16-4F8D-A117-49FFC9B7F5A8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B20F9-C3A2-4362-96A1-42E43786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3BF32-65A8-4195-8C6B-E08868A6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893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4BAD-8AAC-4271-9CB2-DA5C759B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4F9D-CD97-420F-B981-DA7C010C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DA918-3361-470E-BCB1-4F3A2DE8A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2DB18-BBA4-4171-9F78-1ED5830C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56F0-D92F-4165-A034-533BD6BFB1DA}" type="datetime1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80EA8-172F-4675-A48B-433E777E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29BE8-4BF4-4176-836E-E4AB6659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80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8252-094E-4878-8BEB-EFFE673E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0B30-16E7-4845-873F-C378ED79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D210-6C5D-467B-B894-2337873B5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A7E3-BF49-46CB-B43F-7631E9DB5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CD7C9-0BD4-4407-8213-61E25986B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CA68F-D150-43DE-B713-C5327C6D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EBC-5F46-4C7A-BE4D-D9DDBA8AE88F}" type="datetime1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CE0C-B14A-4E98-9D27-5AC7E112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EBEC0-D30E-45DD-B514-ECDFB555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896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AE3D-88C3-4DA0-A230-E66A5A94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5A751-0ADE-4086-8EE9-0AB6379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F128-9FFE-4230-8D44-49CB38BB7CD1}" type="datetime1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5C9D0-1217-4E81-A3EA-8B6EA4DF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D53DE-6FC3-4FC1-BE4D-2A0A8031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614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74574-ABFF-4EDC-9792-D71DB457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0BB-36BF-4EE5-BBEE-475DD2F5D874}" type="datetime1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EEBF1-6D4D-477C-BC00-D042DFEF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8F865-DCC9-4F68-A666-AC17136A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50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8DDD-FD87-4813-B2BC-4E41E116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F708A-2F06-4D17-8E2C-60456E31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FD69A-182D-4508-BDAE-100B01D7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0EBF7-1BBA-4055-ACD7-E143C64C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F1F-176C-45BA-A82C-CAFAD0572FE6}" type="datetime1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211D7-5D28-4F4E-B07A-229A5EB1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66580-7683-4198-87BA-8DFDFC72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01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0A07-FA92-4950-9846-4FEB9B00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8DAB6-4250-4A15-B6DC-492150CB9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5462-6C24-448D-B66D-00AEE9A45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31B66-672F-4697-9E01-DA9E32BB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D8-8ECD-418A-A365-2F051F8572FD}" type="datetime1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551F9-E918-406B-8C39-9DDE0A6A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EDB2A-1A88-44BE-AEED-8411E604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555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CC1EF-B390-45E3-8D47-73AB1BC7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1FB15-ABEB-4836-A3E4-9D0A060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334E-709C-4BBA-B9E8-D8314064C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0B41540-EAA0-4CEA-A7B8-E583EC925901}" type="datetime1">
              <a:rPr lang="en-US" smtClean="0"/>
              <a:pPr/>
              <a:t>2/11/2018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EBF8-363A-4947-AAEA-162F1DDA2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B59A-6ADE-4F53-B06E-541C72E4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FDB2-37D6-4924-A223-1418DC9A3A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jian@cs.toront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42D4-907D-4AC7-936D-4E131FF91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Lazy Code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CFE9A-86F7-4EBD-B117-09615593F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Bojian Zheng</a:t>
            </a:r>
          </a:p>
          <a:p>
            <a:r>
              <a:rPr lang="en-US" dirty="0"/>
              <a:t>CSCD70 Spring 2018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bojian@cs.toronto.edu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16221-3E02-446D-AE89-5F5BF421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820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8948-7E2D-4B06-B060-02711658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802A4-969D-43D6-98FE-5765E2F4E1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An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sz="3600" b="1" u="sng" dirty="0"/>
                  <a:t>anticipated</a:t>
                </a:r>
                <a:r>
                  <a:rPr lang="en-US" dirty="0"/>
                  <a:t> at program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if </a:t>
                </a:r>
                <a:r>
                  <a:rPr lang="en-US" altLang="zh-CN" b="1" u="sng" dirty="0"/>
                  <a:t>all paths leading from </a:t>
                </a:r>
                <a14:m>
                  <m:oMath xmlns:m="http://schemas.openxmlformats.org/officeDocument/2006/math">
                    <m:r>
                      <a:rPr lang="en-US" altLang="zh-CN" b="1" i="1" u="sng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u="sng" dirty="0"/>
                  <a:t> eventually computes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 (from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’s operands that are available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802A4-969D-43D6-98FE-5765E2F4E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16983-8D52-4CA2-A8D7-F754F5B6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10</a:t>
            </a:fld>
            <a:endParaRPr lang="en-US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DB1B73CD-E436-4C84-98D6-73ABE8DFE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38816"/>
            <a:ext cx="5181600" cy="25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530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3DC2D9-CA4F-4EA3-83CB-92D7870B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99B84F6-8263-48A0-8BA7-F42FDEED462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95964"/>
                <a:ext cx="5181600" cy="4351338"/>
              </a:xfrm>
            </p:spPr>
            <p:txBody>
              <a:bodyPr/>
              <a:lstStyle/>
              <a:p>
                <a:r>
                  <a:rPr lang="en-US" dirty="0"/>
                  <a:t>We cannot introduce operations that are not executed originally.</a:t>
                </a:r>
              </a:p>
              <a:p>
                <a:r>
                  <a:rPr lang="en-US" dirty="0"/>
                  <a:t>Given the diagram on the right, can we insert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the right parent?</a:t>
                </a:r>
              </a:p>
              <a:p>
                <a:r>
                  <a:rPr lang="en-US" dirty="0"/>
                  <a:t>NO! The reason is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not </a:t>
                </a:r>
                <a:r>
                  <a:rPr lang="en-US" sz="3600" b="1" u="sng" dirty="0"/>
                  <a:t>anticipated</a:t>
                </a:r>
                <a:r>
                  <a:rPr lang="en-US" dirty="0"/>
                  <a:t> at the right parent.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99B84F6-8263-48A0-8BA7-F42FDEED4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95964"/>
                <a:ext cx="5181600" cy="4351338"/>
              </a:xfrm>
              <a:blipFill>
                <a:blip r:embed="rId2"/>
                <a:stretch>
                  <a:fillRect l="-2118" t="-2381"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02B1-58A6-4012-AD8A-D3BCF704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11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6B9B9AE-E129-4343-A7CE-139720080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2" y="3044151"/>
            <a:ext cx="5038095" cy="1914286"/>
          </a:xfrm>
        </p:spPr>
      </p:pic>
    </p:spTree>
    <p:extLst>
      <p:ext uri="{BB962C8B-B14F-4D97-AF65-F5344CB8AC3E}">
        <p14:creationId xmlns:p14="http://schemas.microsoft.com/office/powerpoint/2010/main" val="40328448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28D0-56AE-49E3-82E2-42606A5A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5FD7-86BF-4B28-9087-27E3ECA81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b="1" u="sng" dirty="0"/>
              <a:t>the source has multiple successors</a:t>
            </a:r>
            <a:r>
              <a:rPr lang="en-US" dirty="0"/>
              <a:t>, and </a:t>
            </a:r>
            <a:r>
              <a:rPr lang="en-US" b="1" u="sng" dirty="0"/>
              <a:t>the destination has multiple predecessors</a:t>
            </a:r>
            <a:r>
              <a:rPr lang="en-US" dirty="0"/>
              <a:t>, then the path that is connecting them is defined as </a:t>
            </a:r>
            <a:r>
              <a:rPr lang="en-US" sz="3600" b="1" u="sng" dirty="0"/>
              <a:t>Critical Edge</a:t>
            </a:r>
            <a:r>
              <a:rPr lang="en-US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F23FC-84AA-497E-BE6A-258F6C12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12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2D0FB9-B8F2-4166-90A1-DF19CB94B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2" y="3044151"/>
            <a:ext cx="5038095" cy="1914286"/>
          </a:xfrm>
        </p:spPr>
      </p:pic>
    </p:spTree>
    <p:extLst>
      <p:ext uri="{BB962C8B-B14F-4D97-AF65-F5344CB8AC3E}">
        <p14:creationId xmlns:p14="http://schemas.microsoft.com/office/powerpoint/2010/main" val="28214741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4810-28E4-4CE8-A241-BA3E74B2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Synthetic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1DA6-F062-479F-9FD4-38AEEEEF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a basic block for every edge that leads to a basic block with multiple predecessors (not just the back edge).</a:t>
            </a:r>
          </a:p>
          <a:p>
            <a:r>
              <a:rPr lang="en-US" dirty="0"/>
              <a:t>This simplifies the algorithm – since we can always place at the beginning of the basic block.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09491-E174-4965-8678-9ECD2B39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6DE139-A95A-4DEC-AD27-1EAC57ACA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47" y="2739389"/>
            <a:ext cx="4361905" cy="2523809"/>
          </a:xfrm>
        </p:spPr>
      </p:pic>
    </p:spTree>
    <p:extLst>
      <p:ext uri="{BB962C8B-B14F-4D97-AF65-F5344CB8AC3E}">
        <p14:creationId xmlns:p14="http://schemas.microsoft.com/office/powerpoint/2010/main" val="25501095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5D67-23F7-440D-B91A-CC107261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518A4-F3D0-4FB8-AB54-A32E140C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9FFF92-6887-412C-9DFD-EBC7C9DA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986" y="2120515"/>
            <a:ext cx="7328027" cy="376155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7F971-83F4-4393-9EE4-63A7C1E47DF8}"/>
              </a:ext>
            </a:extLst>
          </p:cNvPr>
          <p:cNvSpPr/>
          <p:nvPr/>
        </p:nvSpPr>
        <p:spPr>
          <a:xfrm>
            <a:off x="418009" y="5081450"/>
            <a:ext cx="4480561" cy="14574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result after insertion at the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anticipation frontier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75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6923-DC10-47CE-973C-FBF4A431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Loop Invariance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5FF1F-0B39-4DDD-ACBF-F445311E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950F3C-23BA-4974-98CA-3305B8DE4A80}"/>
              </a:ext>
            </a:extLst>
          </p:cNvPr>
          <p:cNvSpPr/>
          <p:nvPr/>
        </p:nvSpPr>
        <p:spPr>
          <a:xfrm>
            <a:off x="418009" y="5081450"/>
            <a:ext cx="4480561" cy="14574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insertion at the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anticipation frontier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in this case?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00F17A-D34D-4FE7-A748-96A4D3C40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027" y="2458872"/>
            <a:ext cx="6943946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55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15231-75F4-4FBA-BF7F-21260CD9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More Complex Loop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398CC-E115-4E08-A963-6404D8EB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E9892D7-F1B9-44CF-91CB-BF711B079638}"/>
                  </a:ext>
                </a:extLst>
              </p:cNvPr>
              <p:cNvSpPr/>
              <p:nvPr/>
            </p:nvSpPr>
            <p:spPr>
              <a:xfrm>
                <a:off x="418009" y="5081450"/>
                <a:ext cx="4480561" cy="1457461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are we expecting to place expression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Where will it actually be placed?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E9892D7-F1B9-44CF-91CB-BF711B079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9" y="5081450"/>
                <a:ext cx="4480561" cy="145746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899C95-E2D5-48EA-8A88-92C9F2463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015" y="1885798"/>
            <a:ext cx="7955970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36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9B3B-5192-4386-9CF0-4397CD74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Complex Loop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BAD7-EC7C-416E-A782-0A392044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8323799-C260-4365-BD8F-67D0997DE5FB}"/>
                  </a:ext>
                </a:extLst>
              </p:cNvPr>
              <p:cNvSpPr/>
              <p:nvPr/>
            </p:nvSpPr>
            <p:spPr>
              <a:xfrm>
                <a:off x="418009" y="5081450"/>
                <a:ext cx="4480561" cy="1457461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place expression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left synthetic block like what we did previously?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8323799-C260-4365-BD8F-67D0997DE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9" y="5081450"/>
                <a:ext cx="4480561" cy="145746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5768A1-FFA1-462D-B703-E006EBCCE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1614" y="1885798"/>
            <a:ext cx="7248772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922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AE1D27-DE29-4323-8F7B-6A580573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4CABD4-39DA-48A8-993A-96462263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Keywords: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Anticipated Expressions</a:t>
            </a:r>
          </a:p>
          <a:p>
            <a:pPr lvl="1"/>
            <a:r>
              <a:rPr lang="en-US" dirty="0"/>
              <a:t>Synthetic Block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F50D-BBC1-4ACE-8816-20629E2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3482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252ABE-6E47-4486-AAE6-86038B09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Will-be-Available Expressions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FBE34A-CBBC-4186-8168-2321930C8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E01BB-61A2-4040-AFB0-CBABC1C3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03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67FD-531A-4231-BE6D-25BDB17E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Redundancy Elimination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3465C-8A04-43DA-A2E8-E4D5C6C19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replace calculations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no path re-executes the same expression?</a:t>
                </a:r>
              </a:p>
              <a:p>
                <a:r>
                  <a:rPr lang="en-US" dirty="0"/>
                  <a:t>subsumes</a:t>
                </a:r>
              </a:p>
              <a:p>
                <a:pPr lvl="1"/>
                <a:r>
                  <a:rPr lang="en-US" dirty="0"/>
                  <a:t>Global Common Subexpression</a:t>
                </a:r>
              </a:p>
              <a:p>
                <a:pPr lvl="2"/>
                <a:r>
                  <a:rPr lang="en-US" dirty="0"/>
                  <a:t>Full Redundancy</a:t>
                </a:r>
              </a:p>
              <a:p>
                <a:pPr lvl="1"/>
                <a:r>
                  <a:rPr lang="en-US" dirty="0"/>
                  <a:t>Loop Invariant Code Motion</a:t>
                </a:r>
              </a:p>
              <a:p>
                <a:pPr lvl="2"/>
                <a:r>
                  <a:rPr lang="en-US" dirty="0"/>
                  <a:t>Partial Redundancy </a:t>
                </a:r>
                <a:r>
                  <a:rPr lang="en-US" dirty="0">
                    <a:latin typeface="Consolas" panose="020B0609020204030204" pitchFamily="49" charset="0"/>
                  </a:rPr>
                  <a:t>for</a:t>
                </a:r>
                <a:r>
                  <a:rPr lang="en-US" dirty="0"/>
                  <a:t>-loops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3465C-8A04-43DA-A2E8-E4D5C6C19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F97A1-93C7-44BB-ADB7-E2ED38CD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24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FA25-2AF3-4E87-B503-4E8C7871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E30ECF-EED5-4901-979C-CB34C37C67E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</a:t>
                </a:r>
                <a:r>
                  <a:rPr lang="en-US" b="1" u="sng" dirty="0"/>
                  <a:t>anticipation frontier</a:t>
                </a:r>
                <a:r>
                  <a:rPr lang="en-US" dirty="0"/>
                  <a:t> approach always work?</a:t>
                </a:r>
              </a:p>
              <a:p>
                <a:r>
                  <a:rPr lang="en-US" dirty="0"/>
                  <a:t>The reason is because we have not yet considered expression </a:t>
                </a:r>
                <a:r>
                  <a:rPr lang="en-US" sz="3600" b="1" u="sng" dirty="0"/>
                  <a:t>availability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Want to make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available </a:t>
                </a:r>
                <a:r>
                  <a:rPr lang="en-US" b="1" u="sng" dirty="0"/>
                  <a:t>wherever it is anticipated but unavailable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E30ECF-EED5-4901-979C-CB34C37C6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5D8A17-BF63-43B4-8B06-A7D3F4B75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22272" y="3269710"/>
            <a:ext cx="1481456" cy="1463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923F2-3ED6-4ED4-AD5E-C20D4286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149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6382-27EC-493F-BE83-1C98367B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Will-be-Available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156679F-78C2-4458-9C25-1A49AC2D9D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An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sz="3600" b="1" u="sng" dirty="0"/>
                  <a:t>will-be-available</a:t>
                </a:r>
                <a:r>
                  <a:rPr lang="en-US" dirty="0"/>
                  <a:t> at program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u="sng" dirty="0"/>
                  <a:t>it is anticipated </a:t>
                </a:r>
                <a:r>
                  <a:rPr lang="en-US" sz="3200" b="1" u="sng" dirty="0">
                    <a:highlight>
                      <a:srgbClr val="FFFF00"/>
                    </a:highlight>
                  </a:rPr>
                  <a:t>and not subsequently killed</a:t>
                </a:r>
                <a:r>
                  <a:rPr lang="en-US" b="1" u="sng" dirty="0"/>
                  <a:t> along all paths reaching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how it is different from </a:t>
                </a:r>
                <a:r>
                  <a:rPr lang="en-US" b="1" u="sng" dirty="0"/>
                  <a:t>Available Expressions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156679F-78C2-4458-9C25-1A49AC2D9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91EC8-F968-45F8-83D7-BDC8CEC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21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48571C3-D2A3-45FF-8B41-A05CADF07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94686"/>
            <a:ext cx="5181600" cy="22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737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2A5BEE-2D01-4102-A96D-449DF1C1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Placement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A4868C0-FF9A-4110-8C49-A3FB7DFD0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earliest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the set of expressions added to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under </a:t>
                </a:r>
                <a:r>
                  <a:rPr lang="en-US" sz="3600" b="1" u="sng" dirty="0"/>
                  <a:t>early placement</a:t>
                </a:r>
                <a:r>
                  <a:rPr lang="en-US" dirty="0"/>
                  <a:t>, and is computed from the results of </a:t>
                </a:r>
                <a:r>
                  <a:rPr lang="en-US" b="1" u="sng" dirty="0"/>
                  <a:t>anticipated</a:t>
                </a:r>
                <a:r>
                  <a:rPr lang="en-US" dirty="0"/>
                  <a:t> and </a:t>
                </a:r>
                <a:r>
                  <a:rPr lang="en-US" b="1" u="sng" dirty="0"/>
                  <a:t>will-be-available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earliest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anticipated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will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available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A4868C0-FF9A-4110-8C49-A3FB7DFD0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54AD2-F5DA-46BE-AF08-3C650AE4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6974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2C10-58AF-45F5-9449-5D6BDC79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CB426-9466-41C6-9A4F-4961DFFB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A21DA5-0B79-4704-A849-9C9BF4FA0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Where is the </a:t>
            </a:r>
            <a:r>
              <a:rPr lang="en-US" b="1" u="sng" dirty="0"/>
              <a:t>earliest</a:t>
            </a:r>
            <a:r>
              <a:rPr lang="en-US" dirty="0"/>
              <a:t> placement? </a:t>
            </a:r>
          </a:p>
          <a:p>
            <a:r>
              <a:rPr lang="en-US" dirty="0"/>
              <a:t>Is it different from the </a:t>
            </a:r>
            <a:r>
              <a:rPr lang="en-US" b="1" u="sng" dirty="0"/>
              <a:t>anticipation frontier</a:t>
            </a:r>
            <a:r>
              <a:rPr lang="en-US" dirty="0"/>
              <a:t>?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3F49C8A-986E-4FE2-B3E6-A9863E4FB4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9638" y="2781988"/>
            <a:ext cx="206672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25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6809-D22C-4443-BA1B-A59BF34E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83F0-BFE9-405A-8F48-0E521E32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Keywords:</a:t>
            </a:r>
          </a:p>
          <a:p>
            <a:pPr lvl="1"/>
            <a:r>
              <a:rPr lang="en-US" dirty="0"/>
              <a:t>Will-be-Available Expressions</a:t>
            </a:r>
          </a:p>
          <a:p>
            <a:pPr lvl="1"/>
            <a:r>
              <a:rPr lang="en-US" dirty="0"/>
              <a:t>Early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59B2D-C8D0-4FFE-ACB9-DEEE5272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436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55162-BC18-49B8-B04C-AB72FFD4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Postponable Expressions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BD5F42-1119-4DE8-9A87-0A0FD1077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72569-6D06-45A9-83E8-9AD3AC5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760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85E224-B091-4A3E-8122-27FB968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Register Lifetime?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3F1CD-F42B-4116-88D3-78C6C142D1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Early Placement</a:t>
            </a:r>
            <a:r>
              <a:rPr lang="en-US" dirty="0"/>
              <a:t> goes against our goal of </a:t>
            </a:r>
            <a:r>
              <a:rPr lang="en-US" b="1" u="sng" dirty="0"/>
              <a:t>shortest register lifetime</a:t>
            </a:r>
            <a:r>
              <a:rPr lang="en-US" dirty="0"/>
              <a:t>.</a:t>
            </a:r>
          </a:p>
          <a:p>
            <a:r>
              <a:rPr lang="en-US" dirty="0"/>
              <a:t>We want to delay creating redundancy to reduce register pressure.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F7193-ADF9-458E-9623-368D4B34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26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202A251-87A7-457E-B7B1-C38DB5FEBA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9638" y="2781988"/>
            <a:ext cx="206672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742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0AE9DB-ECB1-411A-A609-D6BE74A6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Postponable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9CB261-B1EF-4AF5-BDD0-3F57CEF4D91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An expression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sz="3600" b="1" u="sng" dirty="0"/>
                  <a:t>postponable</a:t>
                </a:r>
                <a:r>
                  <a:rPr lang="en-US" dirty="0"/>
                  <a:t> at program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u="sng" dirty="0"/>
                  <a:t>all paths leading to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u="sng" dirty="0"/>
                  <a:t> have seen earliest placement of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u="sng" dirty="0"/>
                  <a:t> but not a subsequent use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9CB261-B1EF-4AF5-BDD0-3F57CEF4D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3453E-CA4A-4915-92C7-AB571926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27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E3BB8F6-D57D-412D-8270-290FE43CF6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80163"/>
            <a:ext cx="5181600" cy="22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9963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ABE827-B9F2-44E0-9E88-554D3A90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F5744D-562F-4FFD-B5D8-A22E4D3F0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945" y="1825625"/>
            <a:ext cx="7334110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E0892-7DE3-46E7-B664-BCCBE651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602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095A46-8523-4E3D-B90F-C82B4AC8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68E9755-F355-46B4-ACBB-905845F78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define the term </a:t>
                </a:r>
                <a:r>
                  <a:rPr lang="en-US" sz="3600" b="1" u="sng" dirty="0"/>
                  <a:t>Latest</a:t>
                </a:r>
                <a:r>
                  <a:rPr lang="en-US" dirty="0"/>
                  <a:t> as follows:</a:t>
                </a:r>
              </a:p>
              <a:p>
                <a:pPr lvl="1"/>
                <a:r>
                  <a:rPr lang="en-US" dirty="0"/>
                  <a:t>It is ok to place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either </a:t>
                </a:r>
                <a:r>
                  <a:rPr lang="en-US" b="1" u="sng" dirty="0"/>
                  <a:t>Earliest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①</m:t>
                    </m:r>
                  </m:oMath>
                </a14:m>
                <a:r>
                  <a:rPr lang="en-US" dirty="0"/>
                  <a:t> or </a:t>
                </a:r>
                <a:r>
                  <a:rPr lang="en-US" b="1" u="sng" dirty="0"/>
                  <a:t>Postponable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Need to place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either: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used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It is NOT ok to place in one of its successors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④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Latest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earliest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①</m:t>
                              </m:r>
                            </m:lim>
                          </m:limLow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postponable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②</m:t>
                              </m:r>
                            </m:lim>
                          </m:limLow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EUse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③</m:t>
                              </m:r>
                            </m:lim>
                          </m:limLow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⋂"/>
                                          <m:supHide m:val="on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succ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postponable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④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68E9755-F355-46B4-ACBB-905845F78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A580D-9368-4C21-AC86-8916CF36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46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5B96-BD34-458B-9202-6A5D1C48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Subexpression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2ACDC-A2D9-4C26-8B59-E1192DB2C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 every path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has been computed.</a:t>
                </a:r>
              </a:p>
              <a:p>
                <a:pPr lvl="1"/>
                <a:r>
                  <a:rPr lang="en-US" dirty="0"/>
                  <a:t>Neither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overwritten after the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2ACDC-A2D9-4C26-8B59-E1192DB2C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E2552-24DC-4EE9-895D-0BE5FFF8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762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44EC-8A0D-446B-B7D2-CB9BA8A1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40B5A-F61E-4C3F-B53D-8C77E308F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945" y="1825625"/>
            <a:ext cx="7334110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366A-78E2-48B3-A535-06DFFC77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166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39F4-3181-48F9-8126-2C90C352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617CF-43C8-4DE1-8517-B394F28C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Keywords:</a:t>
            </a:r>
          </a:p>
          <a:p>
            <a:pPr lvl="1"/>
            <a:r>
              <a:rPr lang="en-US" dirty="0"/>
              <a:t>Postponable Expressions</a:t>
            </a:r>
          </a:p>
          <a:p>
            <a:pPr lvl="1"/>
            <a:r>
              <a:rPr lang="en-US" dirty="0"/>
              <a:t>Latest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04758-9489-4B33-B743-F361F7BA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320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D7C936-11F7-43A6-88CC-4479F828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Expressions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CC9D84-87E0-4302-8F10-C5B6B3B52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1506-3371-4B84-947C-5338F246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2471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BDA908-BE71-45CF-8754-9398E7A0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24ABD48-7FE8-4FC3-9D7E-DC745621AB7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An expression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sz="3600" b="1" u="sng" dirty="0"/>
                  <a:t>used</a:t>
                </a:r>
                <a:r>
                  <a:rPr lang="en-US" dirty="0"/>
                  <a:t> at program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u="sng" dirty="0"/>
                  <a:t>there exists a path leading from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u="sng" dirty="0"/>
                  <a:t> that uses the expression before the </a:t>
                </a:r>
                <a:r>
                  <a:rPr lang="en-US" b="1" u="sng"/>
                  <a:t>operands are reevaluated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24ABD48-7FE8-4FC3-9D7E-DC745621A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 r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0AD2B8-1DC5-415A-8CFA-8E55FA792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938253"/>
            <a:ext cx="5181600" cy="21260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6799E-3E3C-4455-B0BD-16A3C7AE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322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DF0BE-3293-4F12-90AB-DC283843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A7D2A90-9580-4D43-A8A0-7ABA596C2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Our code transformation goes as follows: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if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latest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used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at the beginning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and replace every original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A7D2A90-9580-4D43-A8A0-7ABA596C2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09470-5AA9-4795-89B0-43CA0F37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7365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A68F-D2D0-48D1-A39B-AF31940B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139F9A-9255-49A8-8D6F-F174C0D1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13" y="1825625"/>
            <a:ext cx="3743573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CE593-4D9C-4C7B-8C1F-D6B989FC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64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BC82-CD36-42BF-A18B-3EE0B517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 Code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DE50F-16D8-4490-A665-61DA2A183C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inside a loop,</a:t>
                </a:r>
              </a:p>
              <a:p>
                <a:pPr lvl="1"/>
                <a:r>
                  <a:rPr lang="en-US" dirty="0"/>
                  <a:t>Does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change inside the loop?</a:t>
                </a:r>
              </a:p>
              <a:p>
                <a:pPr lvl="1"/>
                <a:r>
                  <a:rPr lang="en-US" dirty="0"/>
                  <a:t>Is the code executed at least once?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DE50F-16D8-4490-A665-61DA2A183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493E2-CEBD-4478-A321-BA2FEDC6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0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8FAAEE-9A67-4F98-ACBD-FEE92880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Code Motion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D01461-F386-44DC-8A12-EAE864930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4ADDA-0358-403A-B3EE-CDF0574A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53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EA01-D5A9-401D-B2C6-10A8A29E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Code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8957-36CB-439C-AB7B-193A09D7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optimization of </a:t>
            </a:r>
            <a:r>
              <a:rPr lang="en-US" sz="3600" b="1" u="sng" dirty="0"/>
              <a:t>eliminating partial redundancy</a:t>
            </a:r>
            <a:r>
              <a:rPr lang="en-US" dirty="0"/>
              <a:t> with the goal of </a:t>
            </a:r>
            <a:r>
              <a:rPr lang="en-US" sz="3600" b="1" u="sng" dirty="0"/>
              <a:t>delaying the computations</a:t>
            </a:r>
            <a:r>
              <a:rPr lang="en-US" dirty="0"/>
              <a:t> as much as possible.</a:t>
            </a:r>
          </a:p>
          <a:p>
            <a:r>
              <a:rPr lang="en-US" dirty="0"/>
              <a:t>How are we going to achieve this?</a:t>
            </a:r>
          </a:p>
          <a:p>
            <a:pPr lvl="1"/>
            <a:r>
              <a:rPr lang="en-US" sz="3600" b="1" u="sng" dirty="0"/>
              <a:t>Anticipated</a:t>
            </a:r>
            <a:r>
              <a:rPr lang="en-US" dirty="0"/>
              <a:t> Expressions &amp; </a:t>
            </a:r>
            <a:r>
              <a:rPr lang="en-US" sz="3600" b="1" u="sng" dirty="0"/>
              <a:t>Will-be-Available</a:t>
            </a:r>
            <a:r>
              <a:rPr lang="en-US" dirty="0"/>
              <a:t> Expressions</a:t>
            </a:r>
          </a:p>
          <a:p>
            <a:pPr lvl="1"/>
            <a:r>
              <a:rPr lang="en-US" sz="3600" b="1" u="sng" dirty="0"/>
              <a:t>Postponable</a:t>
            </a:r>
            <a:r>
              <a:rPr lang="en-US" dirty="0"/>
              <a:t> Expressions</a:t>
            </a:r>
          </a:p>
          <a:p>
            <a:pPr lvl="1"/>
            <a:r>
              <a:rPr lang="en-US" sz="3600" b="1" u="sng" dirty="0"/>
              <a:t>Used</a:t>
            </a:r>
            <a:r>
              <a:rPr lang="en-US" dirty="0"/>
              <a:t>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94FCF-5D7F-4618-8111-B9CEB9BA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14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C421-10BA-4D45-91A9-22A16F76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1EAC-17BC-4FC4-A2D3-D6D7C98A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u="sng" dirty="0"/>
              <a:t>Safety</a:t>
            </a:r>
          </a:p>
          <a:p>
            <a:r>
              <a:rPr lang="en-US" sz="3600" b="1" u="sng" dirty="0"/>
              <a:t>Maximum Redundancy Elimination</a:t>
            </a:r>
          </a:p>
          <a:p>
            <a:r>
              <a:rPr lang="en-US" sz="3600" b="1" u="sng" dirty="0"/>
              <a:t>Shortest Register Lifetime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815FB-7BF1-4036-B434-9B37E9AB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12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3C525-20E9-46B3-933A-40AAE645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Expressions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76CE2-8E2A-4909-91C5-B8BD55490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5D8D7-E030-4F58-A441-CDB1690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50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3DC2D9-CA4F-4EA3-83CB-92D7870B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99B84F6-8263-48A0-8BA7-F42FDEED462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95964"/>
                <a:ext cx="5181600" cy="4351338"/>
              </a:xfrm>
            </p:spPr>
            <p:txBody>
              <a:bodyPr/>
              <a:lstStyle/>
              <a:p>
                <a:r>
                  <a:rPr lang="en-US" dirty="0"/>
                  <a:t>We cannot introduce operations that are not executed originally.</a:t>
                </a:r>
              </a:p>
              <a:p>
                <a:r>
                  <a:rPr lang="en-US" dirty="0"/>
                  <a:t>Given the diagram on the right, can we insert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the right parent?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99B84F6-8263-48A0-8BA7-F42FDEED4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95964"/>
                <a:ext cx="5181600" cy="4351338"/>
              </a:xfrm>
              <a:blipFill>
                <a:blip r:embed="rId2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02B1-58A6-4012-AD8A-D3BCF704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9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6B9B9AE-E129-4343-A7CE-139720080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2" y="3044151"/>
            <a:ext cx="5038095" cy="1914286"/>
          </a:xfrm>
        </p:spPr>
      </p:pic>
    </p:spTree>
    <p:extLst>
      <p:ext uri="{BB962C8B-B14F-4D97-AF65-F5344CB8AC3E}">
        <p14:creationId xmlns:p14="http://schemas.microsoft.com/office/powerpoint/2010/main" val="2476067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782</Words>
  <Application>Microsoft Office PowerPoint</Application>
  <PresentationFormat>Widescreen</PresentationFormat>
  <Paragraphs>138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等线</vt:lpstr>
      <vt:lpstr>Arial</vt:lpstr>
      <vt:lpstr>Arial Black</vt:lpstr>
      <vt:lpstr>Calibri</vt:lpstr>
      <vt:lpstr>Cambria Math</vt:lpstr>
      <vt:lpstr>Consolas</vt:lpstr>
      <vt:lpstr>Courier New</vt:lpstr>
      <vt:lpstr>Times New Roman</vt:lpstr>
      <vt:lpstr>Office Theme</vt:lpstr>
      <vt:lpstr>Lazy Code Motion</vt:lpstr>
      <vt:lpstr>Partial Redundancy Elimination </vt:lpstr>
      <vt:lpstr>Common Subexpression Elimination</vt:lpstr>
      <vt:lpstr>Loop Invariant Code Motion</vt:lpstr>
      <vt:lpstr>Lazy Code Motion</vt:lpstr>
      <vt:lpstr>Lazy Code Motion</vt:lpstr>
      <vt:lpstr>Our Goal</vt:lpstr>
      <vt:lpstr>Anticipated Expressions</vt:lpstr>
      <vt:lpstr>Safety</vt:lpstr>
      <vt:lpstr>Anticipated Expressions</vt:lpstr>
      <vt:lpstr>Safety</vt:lpstr>
      <vt:lpstr>Critical Edge</vt:lpstr>
      <vt:lpstr>Solution: Synthetic Block</vt:lpstr>
      <vt:lpstr>Example 1</vt:lpstr>
      <vt:lpstr>Example 2: Loop Invariance</vt:lpstr>
      <vt:lpstr>Example 3: More Complex Loop</vt:lpstr>
      <vt:lpstr>Example 4: Complex Loop Variation</vt:lpstr>
      <vt:lpstr>Questions?</vt:lpstr>
      <vt:lpstr>Will-be-Available Expressions</vt:lpstr>
      <vt:lpstr>Complications</vt:lpstr>
      <vt:lpstr>Will-be-Available Expressions</vt:lpstr>
      <vt:lpstr>Early Placement</vt:lpstr>
      <vt:lpstr>Example</vt:lpstr>
      <vt:lpstr>Questions?</vt:lpstr>
      <vt:lpstr>Postponable Expressions</vt:lpstr>
      <vt:lpstr>Shortest Register Lifetime?</vt:lpstr>
      <vt:lpstr>Postponable Expressions</vt:lpstr>
      <vt:lpstr>Example</vt:lpstr>
      <vt:lpstr>Latest Placement</vt:lpstr>
      <vt:lpstr>Example</vt:lpstr>
      <vt:lpstr>Questions?</vt:lpstr>
      <vt:lpstr>Used Expressions</vt:lpstr>
      <vt:lpstr>Used Expressions</vt:lpstr>
      <vt:lpstr>Final Placement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LLVM</dc:title>
  <dc:creator>Bojian Zheng</dc:creator>
  <cp:lastModifiedBy>Bojian Zheng</cp:lastModifiedBy>
  <cp:revision>1800</cp:revision>
  <dcterms:created xsi:type="dcterms:W3CDTF">2017-12-27T20:51:19Z</dcterms:created>
  <dcterms:modified xsi:type="dcterms:W3CDTF">2018-02-12T06:09:21Z</dcterms:modified>
</cp:coreProperties>
</file>